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75" r:id="rId7"/>
    <p:sldId id="261" r:id="rId8"/>
    <p:sldId id="262" r:id="rId9"/>
    <p:sldId id="263" r:id="rId10"/>
    <p:sldId id="276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10/23/2016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10/23/2016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10/23/2016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وان فرعي 2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6725158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endParaRPr lang="en-US" sz="4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endParaRPr lang="en-US" sz="4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-1" y="0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sz="280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80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endParaRPr lang="en-US" sz="4000" b="1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endParaRPr lang="en-US" sz="40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مستطيل 4"/>
          <p:cNvSpPr/>
          <p:nvPr/>
        </p:nvSpPr>
        <p:spPr>
          <a:xfrm>
            <a:off x="0" y="5197467"/>
            <a:ext cx="12191999" cy="16605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Osmotic Fragility of Red Blood Cells</a:t>
            </a:r>
            <a:endParaRPr lang="en-US" sz="4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519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347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2"/>
          <p:cNvSpPr txBox="1">
            <a:spLocks/>
          </p:cNvSpPr>
          <p:nvPr/>
        </p:nvSpPr>
        <p:spPr>
          <a:xfrm>
            <a:off x="990600" y="-431738"/>
            <a:ext cx="9088834" cy="42343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Normal range of fragility 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Normally, hemolysis begins in about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0.48%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saline. No cells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hemolyze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in solutions of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0.5%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saline and above.</a:t>
            </a:r>
          </a:p>
          <a:p>
            <a:pPr algn="just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Hemolysis is complete at about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0.36%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saline </a:t>
            </a:r>
          </a:p>
          <a:p>
            <a:pPr algn="just"/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مستطيل 3"/>
          <p:cNvSpPr/>
          <p:nvPr/>
        </p:nvSpPr>
        <p:spPr>
          <a:xfrm rot="10800000" flipV="1">
            <a:off x="1066796" y="4112617"/>
            <a:ext cx="1049051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Note </a:t>
            </a:r>
            <a:endParaRPr lang="en-US" sz="2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When red cells become more fragile,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hemolysis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may begin at about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0.64%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saline and be complete at about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0.44%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saline </a:t>
            </a:r>
          </a:p>
          <a:p>
            <a:pPr algn="just"/>
            <a:endParaRPr lang="en-US" sz="28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720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2"/>
          <p:cNvSpPr txBox="1">
            <a:spLocks/>
          </p:cNvSpPr>
          <p:nvPr/>
        </p:nvSpPr>
        <p:spPr>
          <a:xfrm>
            <a:off x="990600" y="-262328"/>
            <a:ext cx="81534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sz="2800" smtClean="0"/>
          </a:p>
          <a:p>
            <a:endParaRPr lang="en-US" sz="2800" b="1" smtClean="0"/>
          </a:p>
          <a:p>
            <a:r>
              <a:rPr lang="en-US" sz="2800" b="1" smtClean="0">
                <a:solidFill>
                  <a:srgbClr val="002060"/>
                </a:solidFill>
              </a:rPr>
              <a:t>Apparatus and materials</a:t>
            </a:r>
          </a:p>
          <a:p>
            <a:endParaRPr lang="en-US" sz="2800" b="1" smtClean="0"/>
          </a:p>
          <a:p>
            <a:pPr>
              <a:buFont typeface="Wingdings" pitchFamily="2" charset="2"/>
              <a:buChar char="Ø"/>
            </a:pPr>
            <a:r>
              <a:rPr lang="en-US" sz="2800" b="1" smtClean="0"/>
              <a:t>Test tube rack with 7 clean dry glass test tubes, marking pencil and dropper</a:t>
            </a:r>
          </a:p>
          <a:p>
            <a:pPr>
              <a:buFont typeface="Wingdings" pitchFamily="2" charset="2"/>
              <a:buChar char="Ø"/>
            </a:pPr>
            <a:endParaRPr lang="en-US" sz="2800" b="1" smtClean="0"/>
          </a:p>
          <a:p>
            <a:pPr>
              <a:buFont typeface="Wingdings" pitchFamily="2" charset="2"/>
              <a:buChar char="Ø"/>
            </a:pPr>
            <a:r>
              <a:rPr lang="en-US" sz="2800" b="1" smtClean="0"/>
              <a:t>3ml syringe</a:t>
            </a:r>
          </a:p>
          <a:p>
            <a:pPr>
              <a:buFont typeface="Wingdings" pitchFamily="2" charset="2"/>
              <a:buChar char="Ø"/>
            </a:pPr>
            <a:endParaRPr lang="en-US" sz="2800" b="1" smtClean="0"/>
          </a:p>
          <a:p>
            <a:pPr>
              <a:buFont typeface="Wingdings" pitchFamily="2" charset="2"/>
              <a:buChar char="Ø"/>
            </a:pPr>
            <a:r>
              <a:rPr lang="en-US" sz="2800" b="1" smtClean="0"/>
              <a:t>0.9% sodium chloride solution and distilled water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894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2"/>
          <p:cNvSpPr txBox="1">
            <a:spLocks/>
          </p:cNvSpPr>
          <p:nvPr/>
        </p:nvSpPr>
        <p:spPr>
          <a:xfrm>
            <a:off x="670985" y="-182658"/>
            <a:ext cx="8926893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Procedure</a:t>
            </a:r>
            <a:endParaRPr lang="en-US" sz="2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marL="541782" indent="-514350" algn="just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1. Number the test tubes from 1 to 7 with the marking pencil and put them in the rack.</a:t>
            </a:r>
          </a:p>
          <a:p>
            <a:pPr marL="541782" indent="-514350" algn="just"/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marL="541782" indent="-514350" algn="just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2. Using the dropper, place the varying number of drops of normal saline and distilled water in each of the 7 test tubes as shown in the table below and mix</a:t>
            </a:r>
          </a:p>
          <a:p>
            <a:pPr marL="541782" indent="-514350" algn="just"/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marL="541782" indent="-514350" algn="just">
              <a:buFont typeface="+mj-lt"/>
              <a:buAutoNum type="arabicPeriod"/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2"/>
          <p:cNvSpPr txBox="1">
            <a:spLocks/>
          </p:cNvSpPr>
          <p:nvPr/>
        </p:nvSpPr>
        <p:spPr>
          <a:xfrm>
            <a:off x="149448" y="863477"/>
            <a:ext cx="7904136" cy="53303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541782" indent="-514350"/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marL="541782" indent="-514350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3. Draw 2 ml of blood from a suitable vein and gently eject one drop of blood into each of the 7 tubes and mix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 </a:t>
            </a:r>
          </a:p>
          <a:p>
            <a:pPr marL="27432" indent="0">
              <a:buNone/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marL="541782" indent="-514350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4.Leave the test tubes undisturbed for one hour then observe the extent of hemolysis in each tube</a:t>
            </a:r>
          </a:p>
          <a:p>
            <a:pPr marL="541782" indent="-514350"/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marL="27432" indent="0">
              <a:buNone/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C:\Users\abbas\Desktop\fragility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715" y="3017211"/>
            <a:ext cx="4910152" cy="3176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44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9391084"/>
              </p:ext>
            </p:extLst>
          </p:nvPr>
        </p:nvGraphicFramePr>
        <p:xfrm>
          <a:off x="166056" y="1397000"/>
          <a:ext cx="11856200" cy="446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633"/>
                <a:gridCol w="1037417"/>
                <a:gridCol w="1482025"/>
                <a:gridCol w="1482025"/>
                <a:gridCol w="1482025"/>
                <a:gridCol w="1482025"/>
                <a:gridCol w="1482025"/>
                <a:gridCol w="1482025"/>
              </a:tblGrid>
              <a:tr h="88657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No. of</a:t>
                      </a:r>
                      <a:r>
                        <a:rPr lang="en-US" b="1" baseline="0" dirty="0" smtClean="0"/>
                        <a:t> test tube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</a:tr>
              <a:tr h="119270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No. of drops of </a:t>
                      </a:r>
                      <a:r>
                        <a:rPr lang="en-US" b="1" dirty="0" err="1" smtClean="0"/>
                        <a:t>NaCl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</a:tr>
              <a:tr h="119270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No. of drops of D.W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/>
                </a:tc>
              </a:tr>
              <a:tr h="119270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Tonicity of </a:t>
                      </a:r>
                      <a:r>
                        <a:rPr lang="en-US" b="1" dirty="0" err="1" smtClean="0"/>
                        <a:t>NaCl</a:t>
                      </a:r>
                      <a:r>
                        <a:rPr lang="en-US" b="1" dirty="0" smtClean="0"/>
                        <a:t> (in%)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0.64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0.48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0.36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0.28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18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bbas\Desktop\f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1" y="1447800"/>
            <a:ext cx="8917798" cy="5027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19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2"/>
          <p:cNvSpPr txBox="1">
            <a:spLocks/>
          </p:cNvSpPr>
          <p:nvPr/>
        </p:nvSpPr>
        <p:spPr>
          <a:xfrm>
            <a:off x="282292" y="0"/>
            <a:ext cx="8036978" cy="38856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None/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While judging the extent of hemolysis from the depth of red color of supernatant saline,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tube#1 (normal saline)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tube#7 (distilled water)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will act as controls, i.e., no hemolysis in normal saline and complete hemolysis in distilled water</a:t>
            </a:r>
          </a:p>
          <a:p>
            <a:pPr marL="27432" indent="0" algn="just">
              <a:buNone/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C:\Users\abbas\Desktop\fragil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233" y="2454821"/>
            <a:ext cx="4140927" cy="414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325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2"/>
          <p:cNvSpPr txBox="1">
            <a:spLocks/>
          </p:cNvSpPr>
          <p:nvPr/>
        </p:nvSpPr>
        <p:spPr>
          <a:xfrm>
            <a:off x="990600" y="0"/>
            <a:ext cx="81534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27432" indent="0">
              <a:buNone/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marL="541782" indent="-514350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a. The test tubes in which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 hemolysis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occur, the RBCs will settle down and form a red dot at the bottom of the tube, leaving the saline </a:t>
            </a:r>
            <a:r>
              <a:rPr lang="en-US" sz="2800" b="1" smtClean="0">
                <a:latin typeface="Calibri" pitchFamily="34" charset="0"/>
                <a:cs typeface="Calibri" pitchFamily="34" charset="0"/>
              </a:rPr>
              <a:t>above clear</a:t>
            </a:r>
          </a:p>
          <a:p>
            <a:pPr marL="541782" indent="-514350"/>
            <a:endParaRPr lang="en-US" sz="28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عنصر نائب للمحتوى 2"/>
          <p:cNvSpPr txBox="1">
            <a:spLocks/>
          </p:cNvSpPr>
          <p:nvPr/>
        </p:nvSpPr>
        <p:spPr>
          <a:xfrm>
            <a:off x="1409847" y="2324746"/>
            <a:ext cx="9317194" cy="22417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541782" indent="-514350" algn="just">
              <a:buFont typeface="Wingdings 3" charset="2"/>
              <a:buNone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b. If there is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some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hemolyis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, the saline will be tinged red with Hb with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unruptured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cells forming a red dot at the bottom. </a:t>
            </a:r>
          </a:p>
          <a:p>
            <a:pPr marL="541782" indent="-514350" algn="just">
              <a:buFont typeface="Wingdings 3" charset="2"/>
              <a:buNone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The color of the saline will be seen to be increasingly deeper with decreasing tonicity of saline</a:t>
            </a:r>
          </a:p>
          <a:p>
            <a:pPr marL="541782" indent="-514350" algn="just">
              <a:buFont typeface="Wingdings 3" charset="2"/>
              <a:buNone/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marL="541782" indent="-514350" algn="just">
              <a:buFont typeface="Wingdings 3" charset="2"/>
              <a:buNone/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1409847" y="4566466"/>
            <a:ext cx="7901478" cy="162800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541782" indent="-514350" algn="just">
              <a:buFont typeface="Wingdings 3" charset="2"/>
              <a:buNone/>
            </a:pPr>
            <a:endParaRPr lang="en-US" sz="2800" b="1" smtClean="0">
              <a:latin typeface="Calibri" pitchFamily="34" charset="0"/>
              <a:cs typeface="Calibri" pitchFamily="34" charset="0"/>
            </a:endParaRPr>
          </a:p>
          <a:p>
            <a:pPr marL="541782" indent="-514350" algn="just">
              <a:buFont typeface="Wingdings 3" charset="2"/>
              <a:buNone/>
            </a:pPr>
            <a:r>
              <a:rPr lang="en-US" sz="2800" b="1" smtClean="0">
                <a:latin typeface="Calibri" pitchFamily="34" charset="0"/>
                <a:cs typeface="Calibri" pitchFamily="34" charset="0"/>
              </a:rPr>
              <a:t>c. The test tubes in which there is </a:t>
            </a:r>
            <a:r>
              <a:rPr lang="en-US" sz="28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complete hemolysis</a:t>
            </a:r>
            <a:r>
              <a:rPr lang="en-US" sz="2800" b="1" smtClean="0">
                <a:latin typeface="Calibri" pitchFamily="34" charset="0"/>
                <a:cs typeface="Calibri" pitchFamily="34" charset="0"/>
              </a:rPr>
              <a:t>, the saline will be equally deep red with no red cells at the bottom of these tubes.</a:t>
            </a:r>
          </a:p>
          <a:p>
            <a:pPr algn="just"/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61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bbas\Desktop\fra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8367" y="457200"/>
            <a:ext cx="4552960" cy="6102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81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2"/>
          <p:cNvSpPr txBox="1">
            <a:spLocks/>
          </p:cNvSpPr>
          <p:nvPr/>
        </p:nvSpPr>
        <p:spPr>
          <a:xfrm>
            <a:off x="990600" y="0"/>
            <a:ext cx="81534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endParaRPr lang="en-US" sz="2800" b="1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800" b="1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3600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Results</a:t>
            </a:r>
            <a:endParaRPr lang="en-US" sz="2800" b="1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800" b="1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800" b="1" smtClean="0">
                <a:latin typeface="Calibri" pitchFamily="34" charset="0"/>
                <a:cs typeface="Calibri" pitchFamily="34" charset="0"/>
              </a:rPr>
              <a:t> Note the start of hemolysis (</a:t>
            </a:r>
            <a:r>
              <a:rPr lang="en-US" sz="28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onset of fragility</a:t>
            </a:r>
            <a:r>
              <a:rPr lang="en-US" sz="2800" b="1" smtClean="0">
                <a:latin typeface="Calibri" pitchFamily="34" charset="0"/>
                <a:cs typeface="Calibri" pitchFamily="34" charset="0"/>
              </a:rPr>
              <a:t>) and record the test tube number. Express your results in % saline</a:t>
            </a:r>
          </a:p>
          <a:p>
            <a:pPr algn="just"/>
            <a:endParaRPr lang="en-US" sz="2800" b="1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b="1" smtClean="0">
                <a:latin typeface="Calibri" pitchFamily="34" charset="0"/>
                <a:cs typeface="Calibri" pitchFamily="34" charset="0"/>
              </a:rPr>
              <a:t> Note the start of complete hemolysis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4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112557"/>
            <a:ext cx="11332582" cy="574544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CA" altLang="en-US" smtClean="0">
                <a:latin typeface="Verdana" charset="0"/>
              </a:rPr>
              <a:t>DEFINITION</a:t>
            </a:r>
          </a:p>
          <a:p>
            <a:r>
              <a:rPr lang="en-CA" altLang="en-US" smtClean="0">
                <a:latin typeface="Verdana" charset="0"/>
              </a:rPr>
              <a:t>- </a:t>
            </a:r>
            <a:r>
              <a:rPr lang="en-CA" altLang="en-US" sz="2800" smtClean="0">
                <a:latin typeface="Verdana" charset="0"/>
              </a:rPr>
              <a:t>it is a test</a:t>
            </a:r>
            <a:r>
              <a:rPr lang="en-CA" altLang="en-US" smtClean="0">
                <a:latin typeface="Verdana" charset="0"/>
              </a:rPr>
              <a:t> </a:t>
            </a:r>
            <a:r>
              <a:rPr lang="en-CA" altLang="en-US" sz="2800" smtClean="0">
                <a:latin typeface="Verdana" charset="0"/>
              </a:rPr>
              <a:t>that measures the resistance to hemolysis of red blood cells (RBC) exposed to hypotonic solutions </a:t>
            </a:r>
          </a:p>
          <a:p>
            <a:r>
              <a:rPr lang="en-CA" altLang="en-US" sz="2800" smtClean="0">
                <a:latin typeface="Verdana" charset="0"/>
              </a:rPr>
              <a:t>RBC are exposed to a series of saline (NaCl) solutions with increasing dilution</a:t>
            </a:r>
          </a:p>
          <a:p>
            <a:r>
              <a:rPr lang="en-CA" altLang="en-US" sz="2800" smtClean="0">
                <a:latin typeface="Verdana" charset="0"/>
              </a:rPr>
              <a:t>The sooner hemolysis occurs, the greater </a:t>
            </a:r>
            <a:r>
              <a:rPr lang="cs-CZ" altLang="en-US" sz="2800" smtClean="0">
                <a:latin typeface="Verdana" charset="0"/>
              </a:rPr>
              <a:t>is</a:t>
            </a:r>
            <a:r>
              <a:rPr lang="en-CA" altLang="en-US" sz="2800" smtClean="0">
                <a:latin typeface="Verdana" charset="0"/>
              </a:rPr>
              <a:t> osmotic fragility of RBC</a:t>
            </a:r>
            <a:endParaRPr lang="en-CA" altLang="en-US" sz="280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4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bbas\Desktop\fr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37" y="0"/>
            <a:ext cx="1017353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16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95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2"/>
          <p:cNvSpPr txBox="1">
            <a:spLocks/>
          </p:cNvSpPr>
          <p:nvPr/>
        </p:nvSpPr>
        <p:spPr>
          <a:xfrm>
            <a:off x="0" y="584680"/>
            <a:ext cx="10204112" cy="62733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8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osmotic fragility </a:t>
            </a:r>
            <a:r>
              <a:rPr lang="en-US" sz="28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: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is the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resistance to hemolysis of red blood cells when exposed to hypotonic saline. It is employed as a screening test for hemolytic anemia. </a:t>
            </a:r>
          </a:p>
        </p:txBody>
      </p:sp>
    </p:spTree>
    <p:extLst>
      <p:ext uri="{BB962C8B-B14F-4D97-AF65-F5344CB8AC3E}">
        <p14:creationId xmlns:p14="http://schemas.microsoft.com/office/powerpoint/2010/main" xmlns="" val="10751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836613"/>
            <a:ext cx="8229600" cy="52895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CA" altLang="en-US" sz="2800" smtClean="0">
                <a:latin typeface="Verdana" charset="0"/>
              </a:rPr>
              <a:t>Isotonic (physiological) solution – 0.9 % NaCl</a:t>
            </a:r>
          </a:p>
          <a:p>
            <a:r>
              <a:rPr lang="en-CA" altLang="en-US" sz="2800" smtClean="0">
                <a:latin typeface="Verdana" charset="0"/>
              </a:rPr>
              <a:t>RBC burst in hypotonic</a:t>
            </a:r>
            <a:r>
              <a:rPr lang="en-CA" altLang="en-US" sz="2800" smtClean="0"/>
              <a:t> </a:t>
            </a:r>
            <a:r>
              <a:rPr lang="en-CA" altLang="en-US" sz="2800" smtClean="0">
                <a:latin typeface="Verdana" charset="0"/>
              </a:rPr>
              <a:t>(&lt; 0.9 % NaCl), and shrink (crenate) in hypertonic solutions (&gt; 0.9 % NaCl)</a:t>
            </a:r>
          </a:p>
          <a:p>
            <a:r>
              <a:rPr lang="en-CA" altLang="en-US" sz="2800" smtClean="0">
                <a:latin typeface="Verdana" charset="0"/>
              </a:rPr>
              <a:t>In hypotonic medium a membrane rupture occurs, allowing hemoglobin (Hb) to exit from the cells</a:t>
            </a:r>
          </a:p>
          <a:p>
            <a:r>
              <a:rPr lang="en-CA" altLang="en-US" sz="2800" smtClean="0">
                <a:latin typeface="Verdana" charset="0"/>
              </a:rPr>
              <a:t>By measuring Hb concentration, the % of hemolysis at different NaCl concentrations can be calculated</a:t>
            </a:r>
            <a:endParaRPr lang="en-CA" altLang="en-US" sz="280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53814" y="448344"/>
            <a:ext cx="9559566" cy="66014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Tx/>
              <a:buNone/>
            </a:pPr>
            <a:r>
              <a:rPr lang="en-CA" altLang="en-US" sz="2800" smtClean="0">
                <a:latin typeface="Verdana" charset="0"/>
              </a:rPr>
              <a:t>INCREASED OSMOTIC FRAGILITY</a:t>
            </a:r>
          </a:p>
          <a:p>
            <a:pPr>
              <a:buFontTx/>
              <a:buChar char="-"/>
            </a:pPr>
            <a:r>
              <a:rPr lang="en-CA" altLang="en-US" sz="2800" smtClean="0">
                <a:latin typeface="Verdana" charset="0"/>
              </a:rPr>
              <a:t>Hereditary spherocytosis</a:t>
            </a:r>
          </a:p>
          <a:p>
            <a:pPr>
              <a:buFontTx/>
              <a:buChar char="-"/>
            </a:pPr>
            <a:r>
              <a:rPr lang="en-CA" altLang="en-US" sz="2800" smtClean="0">
                <a:latin typeface="Verdana" charset="0"/>
              </a:rPr>
              <a:t>Acquired spherocytosis</a:t>
            </a:r>
          </a:p>
          <a:p>
            <a:pPr>
              <a:buFontTx/>
              <a:buNone/>
            </a:pPr>
            <a:endParaRPr lang="en-CA" altLang="en-US" sz="2800" smtClean="0">
              <a:latin typeface="Verdana" charset="0"/>
            </a:endParaRPr>
          </a:p>
          <a:p>
            <a:pPr>
              <a:buFontTx/>
              <a:buNone/>
            </a:pPr>
            <a:r>
              <a:rPr lang="en-CA" altLang="en-US" sz="2800" u="sng" smtClean="0">
                <a:latin typeface="Verdana" charset="0"/>
              </a:rPr>
              <a:t>Hereditary spherocytosis</a:t>
            </a:r>
            <a:r>
              <a:rPr lang="en-CA" altLang="en-US" sz="2800" smtClean="0">
                <a:latin typeface="Verdana" charset="0"/>
              </a:rPr>
              <a:t> is a disorder characterized by a defective RBC membrane and decreased surface-to-volume ratio</a:t>
            </a:r>
          </a:p>
          <a:p>
            <a:pPr>
              <a:buFontTx/>
              <a:buNone/>
            </a:pPr>
            <a:r>
              <a:rPr lang="en-CA" altLang="en-US" sz="2800" smtClean="0">
                <a:latin typeface="Verdana" charset="0"/>
              </a:rPr>
              <a:t>Characteristic round cells (spherocytes) are seen in blood smear and they are more fragile and break open in less hypotonic solutions than normal red blood cells </a:t>
            </a:r>
          </a:p>
          <a:p>
            <a:pPr>
              <a:buFontTx/>
              <a:buNone/>
            </a:pPr>
            <a:endParaRPr lang="en-CA" altLang="en-US" sz="280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1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bbas\Desktop\hy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29898"/>
            <a:ext cx="7310957" cy="4815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7171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416402"/>
            <a:ext cx="8834034" cy="310392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90000"/>
              </a:lnSpc>
            </a:pPr>
            <a:r>
              <a:rPr lang="en-CA" altLang="en-US" sz="2800" smtClean="0">
                <a:latin typeface="Verdana" charset="0"/>
              </a:rPr>
              <a:t>In hypotonic solutions water enters red blood cells </a:t>
            </a:r>
          </a:p>
          <a:p>
            <a:pPr>
              <a:lnSpc>
                <a:spcPct val="90000"/>
              </a:lnSpc>
            </a:pPr>
            <a:r>
              <a:rPr lang="en-CA" altLang="en-US" sz="2800" smtClean="0">
                <a:latin typeface="Verdana" charset="0"/>
              </a:rPr>
              <a:t>Therefore, normal RBC with a biconcave shape swell and expand their volume</a:t>
            </a:r>
          </a:p>
          <a:p>
            <a:pPr>
              <a:lnSpc>
                <a:spcPct val="90000"/>
              </a:lnSpc>
            </a:pPr>
            <a:r>
              <a:rPr lang="en-CA" altLang="en-US" sz="2800" smtClean="0">
                <a:latin typeface="Verdana" charset="0"/>
              </a:rPr>
              <a:t>On the other hand, spherocytes cannot absorb much extracellular liquid and break very easily</a:t>
            </a:r>
          </a:p>
          <a:p>
            <a:pPr>
              <a:lnSpc>
                <a:spcPct val="90000"/>
              </a:lnSpc>
            </a:pPr>
            <a:endParaRPr lang="en-CA" altLang="en-US" sz="2800" smtClean="0">
              <a:latin typeface="Verdana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en-US" sz="2800" smtClean="0">
                <a:latin typeface="Verdana" charset="0"/>
              </a:rPr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en-US" sz="2800" smtClean="0">
              <a:latin typeface="Verdana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altLang="en-US" sz="2800" smtClean="0">
              <a:latin typeface="Verdana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altLang="en-US" sz="2800" smtClean="0">
              <a:latin typeface="Verdana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en-US" sz="2800" smtClean="0">
                <a:latin typeface="Verdana" charset="0"/>
              </a:rPr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en-US" sz="2800" smtClean="0">
                <a:latin typeface="Verdana" charset="0"/>
              </a:rPr>
              <a:t>                                 </a:t>
            </a:r>
            <a:r>
              <a:rPr lang="cs-CZ" altLang="en-US" smtClean="0">
                <a:solidFill>
                  <a:srgbClr val="008000"/>
                </a:solidFill>
                <a:latin typeface="Verdana" charset="0"/>
              </a:rPr>
              <a:t>www.marvistavet.com</a:t>
            </a:r>
            <a:endParaRPr lang="cs-CZ" altLang="en-US" smtClean="0">
              <a:latin typeface="Verdana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CA" altLang="en-US" sz="2800">
              <a:latin typeface="Verdana" charset="0"/>
            </a:endParaRPr>
          </a:p>
        </p:txBody>
      </p:sp>
      <p:pic>
        <p:nvPicPr>
          <p:cNvPr id="3" name="Picture 6" descr="http://www.marvistavet.com/assets/images/spherocyt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6915" y="3232688"/>
            <a:ext cx="5197466" cy="337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30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CA" altLang="en-US" sz="2800" smtClean="0">
                <a:latin typeface="Verdana" charset="0"/>
              </a:rPr>
              <a:t>DECREASED OSMOTIC FRAGILITY</a:t>
            </a:r>
          </a:p>
          <a:p>
            <a:r>
              <a:rPr lang="en-CA" altLang="en-US" sz="2800" smtClean="0">
                <a:latin typeface="Verdana" charset="0"/>
              </a:rPr>
              <a:t>- Thalassemia</a:t>
            </a:r>
          </a:p>
          <a:p>
            <a:r>
              <a:rPr lang="en-CA" altLang="en-US" sz="2800" smtClean="0">
                <a:latin typeface="Verdana" charset="0"/>
              </a:rPr>
              <a:t>- Sickle cell anemia</a:t>
            </a:r>
          </a:p>
          <a:p>
            <a:r>
              <a:rPr lang="en-CA" altLang="en-US" sz="2800" smtClean="0">
                <a:latin typeface="Verdana" charset="0"/>
              </a:rPr>
              <a:t>- Iron deficiency anemia</a:t>
            </a:r>
            <a:endParaRPr lang="en-CA" altLang="en-US" sz="280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4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bbas\Desktop\spherocytosis_a_en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675" y="1763840"/>
            <a:ext cx="9006339" cy="44963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017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{2CF1EB4B-60C1-A44F-A1D0-5E503859BFAF}tf16392410</Template>
  <TotalTime>41</TotalTime>
  <Words>676</Words>
  <Application>Microsoft Macintosh PowerPoint</Application>
  <PresentationFormat>Custom</PresentationFormat>
  <Paragraphs>112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Ion</vt:lpstr>
      <vt:lpstr>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azzalkinany@yahoo.com</dc:creator>
  <cp:lastModifiedBy>sony</cp:lastModifiedBy>
  <cp:revision>42</cp:revision>
  <dcterms:created xsi:type="dcterms:W3CDTF">2016-10-22T16:00:53Z</dcterms:created>
  <dcterms:modified xsi:type="dcterms:W3CDTF">2016-10-23T07:22:20Z</dcterms:modified>
</cp:coreProperties>
</file>